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94" r:id="rId5"/>
    <p:sldId id="257" r:id="rId6"/>
    <p:sldId id="272" r:id="rId7"/>
    <p:sldId id="295" r:id="rId8"/>
    <p:sldId id="292" r:id="rId9"/>
    <p:sldId id="289" r:id="rId10"/>
    <p:sldId id="278" r:id="rId11"/>
    <p:sldId id="290" r:id="rId12"/>
    <p:sldId id="284" r:id="rId13"/>
    <p:sldId id="281" r:id="rId14"/>
    <p:sldId id="280" r:id="rId15"/>
    <p:sldId id="269" r:id="rId16"/>
    <p:sldId id="277" r:id="rId17"/>
    <p:sldId id="296" r:id="rId18"/>
    <p:sldId id="297" r:id="rId19"/>
    <p:sldId id="298" r:id="rId20"/>
    <p:sldId id="276" r:id="rId21"/>
    <p:sldId id="258" r:id="rId22"/>
    <p:sldId id="259" r:id="rId23"/>
    <p:sldId id="273" r:id="rId24"/>
    <p:sldId id="265" r:id="rId25"/>
    <p:sldId id="291" r:id="rId26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57713" autoAdjust="0"/>
  </p:normalViewPr>
  <p:slideViewPr>
    <p:cSldViewPr>
      <p:cViewPr varScale="1">
        <p:scale>
          <a:sx n="64" d="100"/>
          <a:sy n="64" d="100"/>
        </p:scale>
        <p:origin x="29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908"/>
    </p:cViewPr>
  </p:sorterViewPr>
  <p:notesViewPr>
    <p:cSldViewPr>
      <p:cViewPr varScale="1">
        <p:scale>
          <a:sx n="50" d="100"/>
          <a:sy n="50" d="100"/>
        </p:scale>
        <p:origin x="2680" y="20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5FB67-EF74-43AC-8778-105D5165477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513B5C6-FF9D-4CFD-B4A8-F14A9B5F7361}">
      <dgm:prSet/>
      <dgm:spPr/>
      <dgm:t>
        <a:bodyPr/>
        <a:lstStyle/>
        <a:p>
          <a:r>
            <a:rPr lang="en-US" dirty="0"/>
            <a:t>Questions? </a:t>
          </a:r>
        </a:p>
        <a:p>
          <a:r>
            <a:rPr lang="en-US" dirty="0"/>
            <a:t>Sandra </a:t>
          </a:r>
          <a:r>
            <a:rPr lang="en-US" dirty="0" err="1"/>
            <a:t>Vilovski</a:t>
          </a:r>
          <a:r>
            <a:rPr lang="en-US" dirty="0"/>
            <a:t>, Graduate Affairs Assistant</a:t>
          </a:r>
        </a:p>
      </dgm:t>
    </dgm:pt>
    <dgm:pt modelId="{EED51029-2728-4F4C-9735-7787CEC93FB2}" type="parTrans" cxnId="{079DE506-03B6-4895-A60C-44D71F979A52}">
      <dgm:prSet/>
      <dgm:spPr/>
      <dgm:t>
        <a:bodyPr/>
        <a:lstStyle/>
        <a:p>
          <a:endParaRPr lang="en-US"/>
        </a:p>
      </dgm:t>
    </dgm:pt>
    <dgm:pt modelId="{1589ADBF-01F2-4939-ADF6-C9A3E98C14C4}" type="sibTrans" cxnId="{079DE506-03B6-4895-A60C-44D71F979A52}">
      <dgm:prSet/>
      <dgm:spPr/>
      <dgm:t>
        <a:bodyPr/>
        <a:lstStyle/>
        <a:p>
          <a:endParaRPr lang="en-US"/>
        </a:p>
      </dgm:t>
    </dgm:pt>
    <dgm:pt modelId="{F976E21C-A187-44F3-9287-538111B8BE7A}">
      <dgm:prSet/>
      <dgm:spPr/>
      <dgm:t>
        <a:bodyPr/>
        <a:lstStyle/>
        <a:p>
          <a:r>
            <a:rPr lang="en-US"/>
            <a:t>svilovsk@uwo.ca</a:t>
          </a:r>
        </a:p>
      </dgm:t>
    </dgm:pt>
    <dgm:pt modelId="{7FF67569-3EC3-41E8-B955-F86F8BE6BC2B}" type="parTrans" cxnId="{CE5322F6-BA3B-4B19-BFAF-73E876DF87D3}">
      <dgm:prSet/>
      <dgm:spPr/>
      <dgm:t>
        <a:bodyPr/>
        <a:lstStyle/>
        <a:p>
          <a:endParaRPr lang="en-US"/>
        </a:p>
      </dgm:t>
    </dgm:pt>
    <dgm:pt modelId="{201BCA82-B2A6-4DCE-B641-9101F6A16ECF}" type="sibTrans" cxnId="{CE5322F6-BA3B-4B19-BFAF-73E876DF87D3}">
      <dgm:prSet/>
      <dgm:spPr/>
      <dgm:t>
        <a:bodyPr/>
        <a:lstStyle/>
        <a:p>
          <a:endParaRPr lang="en-US"/>
        </a:p>
      </dgm:t>
    </dgm:pt>
    <dgm:pt modelId="{8096148C-CBCD-4943-9E89-C932E051A06F}" type="pres">
      <dgm:prSet presAssocID="{FB65FB67-EF74-43AC-8778-105D51654770}" presName="root" presStyleCnt="0">
        <dgm:presLayoutVars>
          <dgm:dir/>
          <dgm:resizeHandles val="exact"/>
        </dgm:presLayoutVars>
      </dgm:prSet>
      <dgm:spPr/>
    </dgm:pt>
    <dgm:pt modelId="{335CECD9-E1D3-47DD-8524-43E2AFE18A87}" type="pres">
      <dgm:prSet presAssocID="{1513B5C6-FF9D-4CFD-B4A8-F14A9B5F7361}" presName="compNode" presStyleCnt="0"/>
      <dgm:spPr/>
    </dgm:pt>
    <dgm:pt modelId="{64F92AE2-E4A7-4A42-BCCC-FAB543375CED}" type="pres">
      <dgm:prSet presAssocID="{1513B5C6-FF9D-4CFD-B4A8-F14A9B5F7361}" presName="bgRect" presStyleLbl="bgShp" presStyleIdx="0" presStyleCnt="2"/>
      <dgm:spPr/>
    </dgm:pt>
    <dgm:pt modelId="{2B1734EE-DD2C-45FB-B097-474959D75588}" type="pres">
      <dgm:prSet presAssocID="{1513B5C6-FF9D-4CFD-B4A8-F14A9B5F736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4B68025-A54F-4C26-9F0A-8F045FF8AAB5}" type="pres">
      <dgm:prSet presAssocID="{1513B5C6-FF9D-4CFD-B4A8-F14A9B5F7361}" presName="spaceRect" presStyleCnt="0"/>
      <dgm:spPr/>
    </dgm:pt>
    <dgm:pt modelId="{BF90B3EF-EE8A-478B-9D58-31119BEB14C5}" type="pres">
      <dgm:prSet presAssocID="{1513B5C6-FF9D-4CFD-B4A8-F14A9B5F7361}" presName="parTx" presStyleLbl="revTx" presStyleIdx="0" presStyleCnt="2">
        <dgm:presLayoutVars>
          <dgm:chMax val="0"/>
          <dgm:chPref val="0"/>
        </dgm:presLayoutVars>
      </dgm:prSet>
      <dgm:spPr/>
    </dgm:pt>
    <dgm:pt modelId="{14A952BF-30EC-4FF2-B67B-C1BCC234C60C}" type="pres">
      <dgm:prSet presAssocID="{1589ADBF-01F2-4939-ADF6-C9A3E98C14C4}" presName="sibTrans" presStyleCnt="0"/>
      <dgm:spPr/>
    </dgm:pt>
    <dgm:pt modelId="{295DEF06-9D38-4A87-A0AD-71B7C35DD327}" type="pres">
      <dgm:prSet presAssocID="{F976E21C-A187-44F3-9287-538111B8BE7A}" presName="compNode" presStyleCnt="0"/>
      <dgm:spPr/>
    </dgm:pt>
    <dgm:pt modelId="{CA004FF2-62B6-4143-93C8-8547D14A3DA0}" type="pres">
      <dgm:prSet presAssocID="{F976E21C-A187-44F3-9287-538111B8BE7A}" presName="bgRect" presStyleLbl="bgShp" presStyleIdx="1" presStyleCnt="2"/>
      <dgm:spPr/>
    </dgm:pt>
    <dgm:pt modelId="{14ADBC81-F11B-49B5-AD48-28726C065089}" type="pres">
      <dgm:prSet presAssocID="{F976E21C-A187-44F3-9287-538111B8BE7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C4272F2-5254-4177-8A0B-0F394792C1E7}" type="pres">
      <dgm:prSet presAssocID="{F976E21C-A187-44F3-9287-538111B8BE7A}" presName="spaceRect" presStyleCnt="0"/>
      <dgm:spPr/>
    </dgm:pt>
    <dgm:pt modelId="{D5F7F054-21C9-442C-9B6A-03EC75950EA4}" type="pres">
      <dgm:prSet presAssocID="{F976E21C-A187-44F3-9287-538111B8BE7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79DE506-03B6-4895-A60C-44D71F979A52}" srcId="{FB65FB67-EF74-43AC-8778-105D51654770}" destId="{1513B5C6-FF9D-4CFD-B4A8-F14A9B5F7361}" srcOrd="0" destOrd="0" parTransId="{EED51029-2728-4F4C-9735-7787CEC93FB2}" sibTransId="{1589ADBF-01F2-4939-ADF6-C9A3E98C14C4}"/>
    <dgm:cxn modelId="{11E4A550-5923-4E71-88B1-DAB679A35A1F}" type="presOf" srcId="{1513B5C6-FF9D-4CFD-B4A8-F14A9B5F7361}" destId="{BF90B3EF-EE8A-478B-9D58-31119BEB14C5}" srcOrd="0" destOrd="0" presId="urn:microsoft.com/office/officeart/2018/2/layout/IconVerticalSolidList"/>
    <dgm:cxn modelId="{34AB7753-BC4C-4555-AD9C-A53A9699C441}" type="presOf" srcId="{F976E21C-A187-44F3-9287-538111B8BE7A}" destId="{D5F7F054-21C9-442C-9B6A-03EC75950EA4}" srcOrd="0" destOrd="0" presId="urn:microsoft.com/office/officeart/2018/2/layout/IconVerticalSolidList"/>
    <dgm:cxn modelId="{8B055CDF-7705-4CA8-97CC-E400DA9E9BC6}" type="presOf" srcId="{FB65FB67-EF74-43AC-8778-105D51654770}" destId="{8096148C-CBCD-4943-9E89-C932E051A06F}" srcOrd="0" destOrd="0" presId="urn:microsoft.com/office/officeart/2018/2/layout/IconVerticalSolidList"/>
    <dgm:cxn modelId="{CE5322F6-BA3B-4B19-BFAF-73E876DF87D3}" srcId="{FB65FB67-EF74-43AC-8778-105D51654770}" destId="{F976E21C-A187-44F3-9287-538111B8BE7A}" srcOrd="1" destOrd="0" parTransId="{7FF67569-3EC3-41E8-B955-F86F8BE6BC2B}" sibTransId="{201BCA82-B2A6-4DCE-B641-9101F6A16ECF}"/>
    <dgm:cxn modelId="{0EE653F7-FC05-4167-939E-58350617E825}" type="presParOf" srcId="{8096148C-CBCD-4943-9E89-C932E051A06F}" destId="{335CECD9-E1D3-47DD-8524-43E2AFE18A87}" srcOrd="0" destOrd="0" presId="urn:microsoft.com/office/officeart/2018/2/layout/IconVerticalSolidList"/>
    <dgm:cxn modelId="{628A96A0-BBB4-442F-9173-890C06BCA209}" type="presParOf" srcId="{335CECD9-E1D3-47DD-8524-43E2AFE18A87}" destId="{64F92AE2-E4A7-4A42-BCCC-FAB543375CED}" srcOrd="0" destOrd="0" presId="urn:microsoft.com/office/officeart/2018/2/layout/IconVerticalSolidList"/>
    <dgm:cxn modelId="{2F04DE79-5966-433E-ABD5-627EFBEE4351}" type="presParOf" srcId="{335CECD9-E1D3-47DD-8524-43E2AFE18A87}" destId="{2B1734EE-DD2C-45FB-B097-474959D75588}" srcOrd="1" destOrd="0" presId="urn:microsoft.com/office/officeart/2018/2/layout/IconVerticalSolidList"/>
    <dgm:cxn modelId="{EC79D26A-46C1-49E3-8091-0839960AE407}" type="presParOf" srcId="{335CECD9-E1D3-47DD-8524-43E2AFE18A87}" destId="{54B68025-A54F-4C26-9F0A-8F045FF8AAB5}" srcOrd="2" destOrd="0" presId="urn:microsoft.com/office/officeart/2018/2/layout/IconVerticalSolidList"/>
    <dgm:cxn modelId="{E403EA85-2BCD-4ED2-84A3-C90B572F246A}" type="presParOf" srcId="{335CECD9-E1D3-47DD-8524-43E2AFE18A87}" destId="{BF90B3EF-EE8A-478B-9D58-31119BEB14C5}" srcOrd="3" destOrd="0" presId="urn:microsoft.com/office/officeart/2018/2/layout/IconVerticalSolidList"/>
    <dgm:cxn modelId="{59698F2C-A382-4149-A249-FF4D29554D59}" type="presParOf" srcId="{8096148C-CBCD-4943-9E89-C932E051A06F}" destId="{14A952BF-30EC-4FF2-B67B-C1BCC234C60C}" srcOrd="1" destOrd="0" presId="urn:microsoft.com/office/officeart/2018/2/layout/IconVerticalSolidList"/>
    <dgm:cxn modelId="{D1E1BAD9-A3B7-44CD-8092-85DD88319A82}" type="presParOf" srcId="{8096148C-CBCD-4943-9E89-C932E051A06F}" destId="{295DEF06-9D38-4A87-A0AD-71B7C35DD327}" srcOrd="2" destOrd="0" presId="urn:microsoft.com/office/officeart/2018/2/layout/IconVerticalSolidList"/>
    <dgm:cxn modelId="{ED1487DC-57BB-4CDD-899C-5309C093BE7A}" type="presParOf" srcId="{295DEF06-9D38-4A87-A0AD-71B7C35DD327}" destId="{CA004FF2-62B6-4143-93C8-8547D14A3DA0}" srcOrd="0" destOrd="0" presId="urn:microsoft.com/office/officeart/2018/2/layout/IconVerticalSolidList"/>
    <dgm:cxn modelId="{7E8AEB2A-3739-4499-B729-E24BD324BC92}" type="presParOf" srcId="{295DEF06-9D38-4A87-A0AD-71B7C35DD327}" destId="{14ADBC81-F11B-49B5-AD48-28726C065089}" srcOrd="1" destOrd="0" presId="urn:microsoft.com/office/officeart/2018/2/layout/IconVerticalSolidList"/>
    <dgm:cxn modelId="{E60094F5-62E0-4677-B7E4-A371F380F29C}" type="presParOf" srcId="{295DEF06-9D38-4A87-A0AD-71B7C35DD327}" destId="{EC4272F2-5254-4177-8A0B-0F394792C1E7}" srcOrd="2" destOrd="0" presId="urn:microsoft.com/office/officeart/2018/2/layout/IconVerticalSolidList"/>
    <dgm:cxn modelId="{F1CBCFE9-C285-4DE0-A49C-A978815A7B17}" type="presParOf" srcId="{295DEF06-9D38-4A87-A0AD-71B7C35DD327}" destId="{D5F7F054-21C9-442C-9B6A-03EC75950E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92AE2-E4A7-4A42-BCCC-FAB543375CED}">
      <dsp:nvSpPr>
        <dsp:cNvPr id="0" name=""/>
        <dsp:cNvSpPr/>
      </dsp:nvSpPr>
      <dsp:spPr>
        <a:xfrm>
          <a:off x="0" y="958220"/>
          <a:ext cx="4941519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734EE-DD2C-45FB-B097-474959D75588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0B3EF-EE8A-478B-9D58-31119BEB14C5}">
      <dsp:nvSpPr>
        <dsp:cNvPr id="0" name=""/>
        <dsp:cNvSpPr/>
      </dsp:nvSpPr>
      <dsp:spPr>
        <a:xfrm>
          <a:off x="2043221" y="958220"/>
          <a:ext cx="2898297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Questions?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Sandra </a:t>
          </a:r>
          <a:r>
            <a:rPr lang="en-US" sz="2200" kern="1200" dirty="0" err="1"/>
            <a:t>Vilovski</a:t>
          </a:r>
          <a:r>
            <a:rPr lang="en-US" sz="2200" kern="1200" dirty="0"/>
            <a:t>, Graduate Affairs Assistant</a:t>
          </a:r>
        </a:p>
      </dsp:txBody>
      <dsp:txXfrm>
        <a:off x="2043221" y="958220"/>
        <a:ext cx="2898297" cy="1769022"/>
      </dsp:txXfrm>
    </dsp:sp>
    <dsp:sp modelId="{CA004FF2-62B6-4143-93C8-8547D14A3DA0}">
      <dsp:nvSpPr>
        <dsp:cNvPr id="0" name=""/>
        <dsp:cNvSpPr/>
      </dsp:nvSpPr>
      <dsp:spPr>
        <a:xfrm>
          <a:off x="0" y="3169499"/>
          <a:ext cx="4941519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DBC81-F11B-49B5-AD48-28726C065089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7F054-21C9-442C-9B6A-03EC75950EA4}">
      <dsp:nvSpPr>
        <dsp:cNvPr id="0" name=""/>
        <dsp:cNvSpPr/>
      </dsp:nvSpPr>
      <dsp:spPr>
        <a:xfrm>
          <a:off x="2043221" y="3169499"/>
          <a:ext cx="2898297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svilovsk@uwo.ca</a:t>
          </a:r>
        </a:p>
      </dsp:txBody>
      <dsp:txXfrm>
        <a:off x="2043221" y="3169499"/>
        <a:ext cx="2898297" cy="176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r">
              <a:defRPr sz="1200"/>
            </a:lvl1pPr>
          </a:lstStyle>
          <a:p>
            <a:fld id="{089D1C75-9DD8-4DDB-90D2-23EE73772D72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8500"/>
            <a:ext cx="46561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4" tIns="46747" rIns="93494" bIns="467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4" tIns="46747" rIns="93494" bIns="467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5455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5455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r">
              <a:defRPr sz="1200"/>
            </a:lvl1pPr>
          </a:lstStyle>
          <a:p>
            <a:fld id="{D79A5108-DC0A-44ED-AC8B-B867D28CAC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4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669E8-6D21-0846-A3A4-0F8ECB872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95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3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3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9377" indent="-229377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9377" indent="-229377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3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7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6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7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2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54188" y="698500"/>
            <a:ext cx="3544887" cy="2659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3509989"/>
            <a:ext cx="5811275" cy="5417591"/>
          </a:xfrm>
        </p:spPr>
        <p:txBody>
          <a:bodyPr>
            <a:normAutofit/>
          </a:bodyPr>
          <a:lstStyle/>
          <a:p>
            <a:pPr marL="229377" indent="-229377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69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56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2288" y="381000"/>
            <a:ext cx="3546475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9995" y="3281076"/>
            <a:ext cx="6286604" cy="5329841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8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7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aseline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6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54188" y="698500"/>
            <a:ext cx="3544887" cy="2659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7" y="3509989"/>
            <a:ext cx="5642610" cy="5100929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4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21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42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4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9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9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7509">
              <a:buFont typeface="Arial" pitchFamily="34" charset="0"/>
              <a:buChar char="•"/>
              <a:defRPr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5108-DC0A-44ED-AC8B-B867D28CAC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1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2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9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1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9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8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5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7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8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57D5E-A4F8-4A40-B17B-2E86626FA336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E10FE-7406-6D41-AEB5-EEE0D45B8D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5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grad.uwo.ca/admissions/apply.html" TargetMode="External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3EC8DBA-ADB6-44D1-8813-7CE121680E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9091" r="2464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CDE56D-CF2B-429E-B61B-671713D58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5" y="771988"/>
            <a:ext cx="3017520" cy="3491468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/>
              <a:t>What are YOU doing </a:t>
            </a:r>
            <a:br>
              <a:rPr lang="en-US" sz="4200" dirty="0"/>
            </a:br>
            <a:r>
              <a:rPr lang="en-US" sz="4200" dirty="0"/>
              <a:t>next year?</a:t>
            </a:r>
            <a:endParaRPr lang="en-CA" sz="4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2404C8-D33E-4667-9E40-4B2F16D8D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5382906"/>
            <a:ext cx="4746915" cy="123125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sz="2000" b="1" dirty="0"/>
              <a:t>Graduate studies in Sociology @ Western </a:t>
            </a:r>
          </a:p>
          <a:p>
            <a:pPr algn="l">
              <a:lnSpc>
                <a:spcPct val="90000"/>
              </a:lnSpc>
            </a:pPr>
            <a:r>
              <a:rPr lang="en-US" sz="2000" b="1" dirty="0"/>
              <a:t>Application for Fall 2024 opens on October 15, 2023</a:t>
            </a:r>
          </a:p>
          <a:p>
            <a:pPr algn="l">
              <a:lnSpc>
                <a:spcPct val="90000"/>
              </a:lnSpc>
            </a:pPr>
            <a:endParaRPr lang="en-CA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4416EE-AE1F-4DF0-A98C-2344E7484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2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4647">
        <p:fade/>
      </p:transition>
    </mc:Choice>
    <mc:Fallback xmlns="">
      <p:transition spd="med" advTm="24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4656"/>
            <a:ext cx="8183880" cy="7811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Health and Health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301" y="882164"/>
            <a:ext cx="4267200" cy="10990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Dr. Margolis: Family, population health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52601" y="3689836"/>
            <a:ext cx="3886200" cy="1551281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Dr. Willson: Health inequality, effects of early life disadvantage on 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354D0-AD37-408C-928F-D995FECAD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590801"/>
            <a:ext cx="2529762" cy="2650316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A6FE9DB-354A-401E-BB3D-A2C02ADEF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1" y="761352"/>
            <a:ext cx="2529761" cy="26503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EB408A-812A-4ACE-8762-78BBF9104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1"/>
    </mc:Choice>
    <mc:Fallback xmlns="">
      <p:transition spd="slow" advTm="1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97" y="630195"/>
            <a:ext cx="5795232" cy="26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83480"/>
            <a:ext cx="8382000" cy="9731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Work, occupations, and professions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90900" y="803982"/>
            <a:ext cx="2362200" cy="1831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Dr. Adams: Gender and feminization in health care professions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84658A1-397B-48D1-886C-EA64E8F44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76" y="2697480"/>
            <a:ext cx="2032000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A2DA9-40C3-4A1D-8CE5-4FA50225413B}"/>
              </a:ext>
            </a:extLst>
          </p:cNvPr>
          <p:cNvSpPr/>
          <p:nvPr/>
        </p:nvSpPr>
        <p:spPr>
          <a:xfrm>
            <a:off x="6589456" y="901398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Dr. Denice: Race and ethnicity,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0FDC65-5BC5-4374-89EA-A3915D02E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40" y="2697022"/>
            <a:ext cx="2032000" cy="228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F1F4B6-854B-4629-B5E2-6E6E2BD3D01A}"/>
              </a:ext>
            </a:extLst>
          </p:cNvPr>
          <p:cNvSpPr/>
          <p:nvPr/>
        </p:nvSpPr>
        <p:spPr>
          <a:xfrm rot="10800000" flipV="1">
            <a:off x="1126810" y="3567498"/>
            <a:ext cx="2362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Dr. Lehmann: Education, work and social class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BBAFD2-51D9-4077-B6C1-21024BE44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7"/>
    </mc:Choice>
    <mc:Fallback xmlns="">
      <p:transition spd="slow" advTm="1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6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 descr="http://www.ssc.uwo.ca/MER/MERprogram/images/sarniaimage.gif"/>
          <p:cNvPicPr>
            <a:picLocks noChangeAspect="1" noChangeArrowheads="1"/>
          </p:cNvPicPr>
          <p:nvPr/>
        </p:nvPicPr>
        <p:blipFill rotWithShape="1">
          <a:blip r:embed="rId5" cstate="print"/>
          <a:srcRect l="13768" r="32121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</p:spPr>
      </p:pic>
      <p:sp>
        <p:nvSpPr>
          <p:cNvPr id="33797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300"/>
              <a:t>Collaborative graduate specialization in Migration and Ethnic Relations (MER)</a:t>
            </a:r>
          </a:p>
        </p:txBody>
      </p:sp>
      <p:sp>
        <p:nvSpPr>
          <p:cNvPr id="33798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799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AB61BF-24E7-49C4-9B26-D26DE5C91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444"/>
    </mc:Choice>
    <mc:Fallback xmlns="">
      <p:transition spd="slow" advTm="3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Collaborative graduate specialization in Transitional Justice and Post-conflict reconstruction</a:t>
            </a:r>
          </a:p>
        </p:txBody>
      </p:sp>
      <p:pic>
        <p:nvPicPr>
          <p:cNvPr id="1026" name="Picture 2" descr="slideshow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4648" b="-1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4AFC47-4ADB-487F-B3DB-44ED96C9F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8"/>
    </mc:Choice>
    <mc:Fallback xmlns="">
      <p:transition spd="slow" advTm="1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A47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Western’s MA program – 2 streams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16300" b="1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B768A-16E8-4311-A485-AC9AB0B4B2E3}"/>
              </a:ext>
            </a:extLst>
          </p:cNvPr>
          <p:cNvSpPr txBox="1"/>
          <p:nvPr/>
        </p:nvSpPr>
        <p:spPr>
          <a:xfrm>
            <a:off x="5686922" y="917725"/>
            <a:ext cx="3063886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Research Paper (MRP) 1 year Stream 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6 courses 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(3 fall and 3 winter)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	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Research practicum (winter)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	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Research Paper 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rgbClr val="FFFFFF"/>
                </a:solidFill>
              </a:rPr>
              <a:t>(completed in summer)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B185EDC-4C09-4284-B148-B6E60DBA0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/>
    </mc:Choice>
    <mc:Fallback xmlns="">
      <p:transition spd="slow" advTm="4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A47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Western’s MA program – 2 streams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16300" b="1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B768A-16E8-4311-A485-AC9AB0B4B2E3}"/>
              </a:ext>
            </a:extLst>
          </p:cNvPr>
          <p:cNvSpPr txBox="1"/>
          <p:nvPr/>
        </p:nvSpPr>
        <p:spPr>
          <a:xfrm>
            <a:off x="5686922" y="917725"/>
            <a:ext cx="2903621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Thesis Stream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2 year</a:t>
            </a:r>
          </a:p>
          <a:p>
            <a:pPr marL="28575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  <a:p>
            <a:pPr marL="514350" indent="-514350">
              <a:buNone/>
            </a:pPr>
            <a:r>
              <a:rPr lang="en-US" b="1" dirty="0">
                <a:solidFill>
                  <a:srgbClr val="FEFFFF"/>
                </a:solidFill>
              </a:rPr>
              <a:t> </a:t>
            </a: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6 courses (year 1)</a:t>
            </a:r>
          </a:p>
          <a:p>
            <a:pPr marL="514350" indent="-51435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Thesis proposal (summer 1)</a:t>
            </a:r>
          </a:p>
          <a:p>
            <a:pPr marL="514350" indent="-51435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Complete thesis and defend </a:t>
            </a: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(year 2)</a:t>
            </a:r>
          </a:p>
          <a:p>
            <a:pPr marL="514350" indent="-51435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B5014D-1325-4C24-88D6-95F4A3A36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7"/>
    </mc:Choice>
    <mc:Fallback xmlns="">
      <p:transition spd="slow" advTm="3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A47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3" y="4767072"/>
            <a:ext cx="3874008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Western’s PhD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16300" b="1"/>
          <a:stretch/>
        </p:blipFill>
        <p:spPr bwMode="auto">
          <a:xfrm>
            <a:off x="241299" y="320624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B768A-16E8-4311-A485-AC9AB0B4B2E3}"/>
              </a:ext>
            </a:extLst>
          </p:cNvPr>
          <p:cNvSpPr txBox="1"/>
          <p:nvPr/>
        </p:nvSpPr>
        <p:spPr>
          <a:xfrm>
            <a:off x="5791200" y="917724"/>
            <a:ext cx="2799343" cy="5618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4 year program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Coursework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Comprehensive exams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Research apprenticeship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Dissertation research</a:t>
            </a: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endParaRPr lang="en-US" dirty="0">
              <a:solidFill>
                <a:srgbClr val="FEFFFF"/>
              </a:solidFill>
            </a:endParaRPr>
          </a:p>
          <a:p>
            <a:pPr marL="514350" indent="-514350">
              <a:buNone/>
            </a:pPr>
            <a:r>
              <a:rPr lang="en-US" dirty="0">
                <a:solidFill>
                  <a:srgbClr val="FEFFFF"/>
                </a:solidFill>
              </a:rPr>
              <a:t>	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C8A332-A2C5-4EF4-9953-6AE606D39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7"/>
    </mc:Choice>
    <mc:Fallback xmlns="">
      <p:transition spd="slow" advTm="1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A71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Funding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 r="-2" b="2837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7724"/>
            <a:ext cx="2723143" cy="5618541"/>
          </a:xfrm>
        </p:spPr>
        <p:txBody>
          <a:bodyPr anchor="ctr">
            <a:normAutofit/>
          </a:bodyPr>
          <a:lstStyle/>
          <a:p>
            <a:pPr marL="514350" indent="-514350">
              <a:buNone/>
            </a:pPr>
            <a:r>
              <a:rPr lang="en-US" sz="2400" b="1" i="1" dirty="0">
                <a:solidFill>
                  <a:srgbClr val="FFFFFF"/>
                </a:solidFill>
              </a:rPr>
              <a:t>All Students receive scholarship funding (applied to tuition)</a:t>
            </a:r>
            <a:endParaRPr lang="en-US" sz="2400" b="1" i="1" u="sng" dirty="0">
              <a:solidFill>
                <a:srgbClr val="FFFFFF"/>
              </a:solidFill>
            </a:endParaRPr>
          </a:p>
          <a:p>
            <a:pPr marL="514350" indent="-514350">
              <a:buNone/>
            </a:pPr>
            <a:endParaRPr lang="en-US" sz="2400" b="1" i="1" dirty="0">
              <a:solidFill>
                <a:srgbClr val="FFFFFF"/>
              </a:solidFill>
            </a:endParaRPr>
          </a:p>
          <a:p>
            <a:pPr marL="514350" indent="-514350">
              <a:buNone/>
            </a:pPr>
            <a:r>
              <a:rPr lang="en-US" sz="2400" b="1" i="1" dirty="0">
                <a:solidFill>
                  <a:srgbClr val="FFFFFF"/>
                </a:solidFill>
              </a:rPr>
              <a:t>PLUS  Teaching Assistantship funding (10 hours/week)</a:t>
            </a:r>
          </a:p>
          <a:p>
            <a:pPr marL="514350" indent="-51435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514350" indent="-514350">
              <a:buNone/>
            </a:pPr>
            <a:r>
              <a:rPr lang="en-US" sz="2400" b="1" i="1" dirty="0">
                <a:solidFill>
                  <a:srgbClr val="FFFFFF"/>
                </a:solidFill>
              </a:rPr>
              <a:t>	</a:t>
            </a:r>
            <a:endParaRPr lang="en-US" sz="1700" b="1" i="1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E4B71F-E0C3-4132-9DF3-88FE1D356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1"/>
    </mc:Choice>
    <mc:Fallback xmlns="">
      <p:transition spd="slow" advTm="4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Admission Requirements </a:t>
            </a:r>
            <a:br>
              <a:rPr lang="en-US" sz="3700"/>
            </a:br>
            <a:r>
              <a:rPr lang="en-US" sz="3700"/>
              <a:t>What do we consider?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Minimum of 78% in last 10 courses</a:t>
            </a:r>
          </a:p>
          <a:p>
            <a:pPr>
              <a:buNone/>
            </a:pPr>
            <a:endParaRPr lang="en-US" sz="2400" i="1" dirty="0"/>
          </a:p>
          <a:p>
            <a:r>
              <a:rPr lang="en-US" sz="2400" i="1" dirty="0"/>
              <a:t>4 year degree in Sociology (or related)</a:t>
            </a:r>
          </a:p>
          <a:p>
            <a:endParaRPr lang="en-US" sz="2400" i="1" dirty="0"/>
          </a:p>
          <a:p>
            <a:r>
              <a:rPr lang="en-US" sz="2400" dirty="0"/>
              <a:t>Upper level courses and core sociology courses in methods, statistics, theory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Statement of interest</a:t>
            </a:r>
          </a:p>
          <a:p>
            <a:endParaRPr lang="en-US" sz="2400" dirty="0"/>
          </a:p>
          <a:p>
            <a:r>
              <a:rPr lang="en-US" sz="2400" dirty="0"/>
              <a:t>Letters of reference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5F080-E6D0-4531-BFFB-C81817A7C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7" r="50164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D4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912872-F87F-476E-A71E-BC3AA65F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4"/>
    </mc:Choice>
    <mc:Fallback xmlns="">
      <p:transition spd="slow" advTm="3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98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57" y="2057400"/>
            <a:ext cx="2397759" cy="27432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solidFill>
                  <a:schemeClr val="bg1"/>
                </a:solidFill>
              </a:rPr>
              <a:t>MA Admission Requirements</a:t>
            </a:r>
            <a:br>
              <a:rPr lang="en-US" sz="2900">
                <a:solidFill>
                  <a:schemeClr val="bg1"/>
                </a:solidFill>
              </a:rPr>
            </a:br>
            <a:r>
              <a:rPr lang="en-US" sz="2900">
                <a:solidFill>
                  <a:schemeClr val="bg1"/>
                </a:solidFill>
              </a:rPr>
              <a:t>What do we consider?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039" y="1371599"/>
            <a:ext cx="5467349" cy="4803511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Statement of interest</a:t>
            </a:r>
          </a:p>
          <a:p>
            <a:endParaRPr lang="en-US" dirty="0"/>
          </a:p>
          <a:p>
            <a:pPr lvl="1"/>
            <a:r>
              <a:rPr lang="en-US" dirty="0"/>
              <a:t>500 words outlining academic &amp; research interests </a:t>
            </a:r>
          </a:p>
          <a:p>
            <a:pPr lvl="1"/>
            <a:r>
              <a:rPr lang="en-US" dirty="0"/>
              <a:t>How do your interests fit with the department’s 5 areas of expertise?</a:t>
            </a:r>
          </a:p>
          <a:p>
            <a:pPr lvl="1"/>
            <a:r>
              <a:rPr lang="en-US" dirty="0"/>
              <a:t>Do not need a supervisor now, but tell us who you might want to work with</a:t>
            </a:r>
          </a:p>
          <a:p>
            <a:pPr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FD877-940E-4AF7-B734-4B2B71D78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59"/>
    </mc:Choice>
    <mc:Fallback xmlns="">
      <p:transition spd="slow" advTm="7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r>
              <a:rPr lang="en-US" dirty="0"/>
              <a:t>Why Western?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5372"/>
            <a:ext cx="8382000" cy="493402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Excellent training in research with internationally recognized faculty </a:t>
            </a:r>
          </a:p>
          <a:p>
            <a:pPr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We study population dynamics and social inequality across 5 key dimensions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Competitive funding packages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Research training in 1-year MRP or 2-year thesis stream, or 4-year doctoral program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A5E97-173C-405A-A201-8B477133F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4"/>
    </mc:Choice>
    <mc:Fallback xmlns="">
      <p:transition spd="slow" advTm="4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98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57" y="2036763"/>
            <a:ext cx="2397759" cy="27432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chemeClr val="bg1"/>
                </a:solidFill>
              </a:rPr>
              <a:t>MA Admission Requirements </a:t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What do we consider?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039" y="641615"/>
            <a:ext cx="5467349" cy="5533496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dirty="0"/>
              <a:t>	PLUS</a:t>
            </a:r>
          </a:p>
          <a:p>
            <a:r>
              <a:rPr lang="en-US" dirty="0"/>
              <a:t>Two letters of reference …</a:t>
            </a:r>
          </a:p>
          <a:p>
            <a:pPr lvl="1"/>
            <a:r>
              <a:rPr lang="en-US" dirty="0"/>
              <a:t>Who should I ask?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46666D-9BDA-45C4-BBEE-0446995E2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3"/>
    </mc:Choice>
    <mc:Fallback xmlns="">
      <p:transition spd="slow" advTm="5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4200" dirty="0"/>
              <a:t>Deadline: January 15</a:t>
            </a:r>
            <a:r>
              <a:rPr lang="en-US" sz="4200" baseline="30000" dirty="0"/>
              <a:t>th</a:t>
            </a:r>
            <a:r>
              <a:rPr lang="en-US" sz="4200" dirty="0"/>
              <a:t>, 2024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B90967-2E5E-47FB-8749-5EE2F18229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505266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2D5396-CFB4-4C6D-8D67-8229BF10B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3"/>
    </mc:Choice>
    <mc:Fallback xmlns="">
      <p:transition spd="slow" advTm="2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B0A0C0-F3F2-441B-BF9A-30788F67B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7" y="443294"/>
            <a:ext cx="8382000" cy="389572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EA09C77-856D-41E4-B74C-AD84B9394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898215"/>
            <a:ext cx="3105532" cy="14066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119AF1-4CDA-4122-A47E-77642D2F3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1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483"/>
    </mc:Choice>
    <mc:Fallback xmlns="">
      <p:transition spd="slow" advTm="1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After the MA degree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Research coordinator, data analyst, project manager, risk strategist, policy analyst, social demographer, non-profit manager, program evaluation, advocate</a:t>
            </a:r>
          </a:p>
          <a:p>
            <a:endParaRPr lang="en-US" sz="2400" dirty="0">
              <a:solidFill>
                <a:srgbClr val="FEFFFF"/>
              </a:solidFill>
            </a:endParaRPr>
          </a:p>
          <a:p>
            <a:r>
              <a:rPr lang="en-US" sz="2400" dirty="0">
                <a:solidFill>
                  <a:srgbClr val="FEFFFF"/>
                </a:solidFill>
              </a:rPr>
              <a:t>Ph.D. or other advanced study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0DF7FB-D5FF-492E-87B4-A89CBFECB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3"/>
    </mc:Choice>
    <mc:Fallback xmlns="">
      <p:transition spd="slow" advTm="3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After the PhD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kern="1200">
                <a:latin typeface="+mn-lt"/>
                <a:ea typeface="+mn-ea"/>
                <a:cs typeface="+mn-cs"/>
              </a:rPr>
              <a:t>Post-doctoral scholar, Assistant Professor, Senior analyst, Centre coordinator, Research associate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86793E-3390-443C-8C0B-7914EC1F1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6"/>
    </mc:Choice>
    <mc:Fallback xmlns="">
      <p:transition spd="slow" advTm="2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1066800"/>
            <a:ext cx="4939867" cy="51570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cs typeface="Aharoni" panose="02010803020104030203" pitchFamily="2" charset="-79"/>
              </a:rPr>
              <a:t>Skills learned in graduate school …</a:t>
            </a:r>
          </a:p>
          <a:p>
            <a:pPr>
              <a:buNone/>
            </a:pPr>
            <a:endParaRPr lang="en-US" sz="1800" dirty="0">
              <a:cs typeface="Aharoni" panose="02010803020104030203" pitchFamily="2" charset="-79"/>
            </a:endParaRPr>
          </a:p>
          <a:p>
            <a:pPr>
              <a:buNone/>
            </a:pPr>
            <a:endParaRPr lang="en-US" sz="1800" dirty="0">
              <a:cs typeface="Aharoni" panose="02010803020104030203" pitchFamily="2" charset="-79"/>
            </a:endParaRPr>
          </a:p>
          <a:p>
            <a:pPr>
              <a:buNone/>
            </a:pPr>
            <a:endParaRPr lang="en-US" sz="1800" dirty="0">
              <a:cs typeface="Aharoni" panose="02010803020104030203" pitchFamily="2" charset="-79"/>
            </a:endParaRPr>
          </a:p>
          <a:p>
            <a:r>
              <a:rPr lang="en-CA" sz="1800" b="1" dirty="0"/>
              <a:t>Research design and analysis</a:t>
            </a:r>
          </a:p>
          <a:p>
            <a:r>
              <a:rPr lang="en-CA" sz="1800" b="1" dirty="0"/>
              <a:t>Critical Thinking</a:t>
            </a:r>
            <a:endParaRPr lang="en-CA" sz="1800" dirty="0"/>
          </a:p>
          <a:p>
            <a:r>
              <a:rPr lang="en-CA" sz="1800" b="1" dirty="0"/>
              <a:t>Written &amp; verbal communication</a:t>
            </a:r>
            <a:endParaRPr lang="en-CA" sz="1800" dirty="0"/>
          </a:p>
          <a:p>
            <a:r>
              <a:rPr lang="en-CA" sz="1800" b="1" dirty="0"/>
              <a:t>Information management</a:t>
            </a:r>
          </a:p>
          <a:p>
            <a:r>
              <a:rPr lang="en-CA" sz="1800" b="1" dirty="0"/>
              <a:t>Time management </a:t>
            </a:r>
          </a:p>
          <a:p>
            <a:r>
              <a:rPr lang="en-CA" sz="1800" b="1" dirty="0"/>
              <a:t>Leadership</a:t>
            </a:r>
          </a:p>
          <a:p>
            <a:r>
              <a:rPr lang="en-CA" sz="1800" b="1" dirty="0"/>
              <a:t>Flexibility and adaptability </a:t>
            </a:r>
          </a:p>
          <a:p>
            <a:endParaRPr lang="en-CA" sz="1800" b="1" dirty="0"/>
          </a:p>
          <a:p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…. a set of experiences that you can draw upon for jobs and interviews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491C3-46BC-412A-B4DC-5B9A8B202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01" r="1959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E25161-88CA-4737-B722-0ED5C1E03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90"/>
    </mc:Choice>
    <mc:Fallback xmlns="">
      <p:transition spd="slow" advTm="5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67300"/>
            <a:ext cx="8183880" cy="11648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34620" y="589999"/>
            <a:ext cx="2857500" cy="1895475"/>
          </a:xfrm>
          <a:prstGeom prst="rect">
            <a:avLst/>
          </a:prstGeom>
        </p:spPr>
      </p:pic>
      <p:pic>
        <p:nvPicPr>
          <p:cNvPr id="41986" name="Picture 2" descr="https://encrypted-tbn2.gstatic.com/images?q=tbn:ANd9GcS1-gBBRGdR1dmBQF1jpF_SKIwL7zevaE6CTeo_-uBUQ6FBkpX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2372032"/>
            <a:ext cx="3276600" cy="2695269"/>
          </a:xfrm>
          <a:prstGeom prst="rect">
            <a:avLst/>
          </a:prstGeom>
          <a:noFill/>
        </p:spPr>
      </p:pic>
      <p:pic>
        <p:nvPicPr>
          <p:cNvPr id="41988" name="Picture 4" descr="https://encrypted-tbn1.gstatic.com/images?q=tbn:ANd9GcTZZPVAb-8RHthjsc8kEfgrxUqjPUL3xhfH5kIwUDmnTKChOdF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1235" y="438721"/>
            <a:ext cx="2289810" cy="175965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81435">
            <a:off x="799914" y="832029"/>
            <a:ext cx="2376514" cy="800093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2715AA-DE28-4242-B230-F79235851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0" y="2177124"/>
            <a:ext cx="2336799" cy="1752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60198">
            <a:off x="6311527" y="3088764"/>
            <a:ext cx="2375265" cy="1425159"/>
          </a:xfrm>
          <a:prstGeom prst="rect">
            <a:avLst/>
          </a:prstGeom>
        </p:spPr>
      </p:pic>
      <p:pic>
        <p:nvPicPr>
          <p:cNvPr id="10" name="Picture 9" descr="A picture containing outdoor, snow, hill, skiing&#10;&#10;Description automatically generated">
            <a:extLst>
              <a:ext uri="{FF2B5EF4-FFF2-40B4-BE49-F238E27FC236}">
                <a16:creationId xmlns:a16="http://schemas.microsoft.com/office/drawing/2014/main" id="{10A2279D-48CF-44C7-9E3E-DC21CE6AD1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62" y="4290549"/>
            <a:ext cx="2896945" cy="16317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A41BA3-B4D2-4D3A-B70B-52EC4A578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9"/>
    </mc:Choice>
    <mc:Fallback xmlns="">
      <p:transition spd="slow" advTm="2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83480"/>
            <a:ext cx="9144000" cy="144655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Inequality, power and social regulation</a:t>
            </a:r>
          </a:p>
        </p:txBody>
      </p:sp>
      <p:pic>
        <p:nvPicPr>
          <p:cNvPr id="3074" name="Picture 2" descr="Sean Wait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3" y="202169"/>
            <a:ext cx="5766646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47689" y="402570"/>
            <a:ext cx="27660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Dr. Waite: gender and sexual orientation and earnings in </a:t>
            </a:r>
          </a:p>
          <a:p>
            <a:r>
              <a:rPr lang="en-US" sz="2200" dirty="0">
                <a:solidFill>
                  <a:schemeClr val="bg1"/>
                </a:solidFill>
              </a:rPr>
              <a:t>Canada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D4EDD68-84D7-48D1-A3BF-FF7FB7DAC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02" y="2749426"/>
            <a:ext cx="2356061" cy="2510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0EB6C-62E2-4D28-87FF-B1EDC39FDF2F}"/>
              </a:ext>
            </a:extLst>
          </p:cNvPr>
          <p:cNvSpPr txBox="1"/>
          <p:nvPr/>
        </p:nvSpPr>
        <p:spPr>
          <a:xfrm>
            <a:off x="6400800" y="1509372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solidFill>
                  <a:schemeClr val="bg1"/>
                </a:solidFill>
              </a:rPr>
              <a:t>Dr. Yoshida: Race, ethnicity, immigrant integration</a:t>
            </a:r>
          </a:p>
        </p:txBody>
      </p:sp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22ABA79-201A-437C-9B6E-0F76C22AB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9" y="2843893"/>
            <a:ext cx="2356061" cy="2547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C0F4B5-36FE-471D-A562-B7580CBAADAA}"/>
              </a:ext>
            </a:extLst>
          </p:cNvPr>
          <p:cNvSpPr txBox="1"/>
          <p:nvPr/>
        </p:nvSpPr>
        <p:spPr>
          <a:xfrm>
            <a:off x="3276597" y="3224970"/>
            <a:ext cx="25285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Dr. Ramos: Political sociology;</a:t>
            </a:r>
          </a:p>
          <a:p>
            <a:r>
              <a:rPr lang="en-US" sz="2200" dirty="0">
                <a:solidFill>
                  <a:schemeClr val="bg1"/>
                </a:solidFill>
              </a:rPr>
              <a:t>Immigration;</a:t>
            </a:r>
          </a:p>
          <a:p>
            <a:r>
              <a:rPr lang="en-US" sz="2200" dirty="0">
                <a:solidFill>
                  <a:schemeClr val="bg1"/>
                </a:solidFill>
              </a:rPr>
              <a:t>Equity, diversity, inclusion;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EFB65A-0614-4683-B012-3A6478571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0"/>
    </mc:Choice>
    <mc:Fallback xmlns="">
      <p:transition spd="slow" advTm="2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09" y="5445611"/>
            <a:ext cx="8183880" cy="9164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Social demography and migration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 rot="10800000" flipV="1">
            <a:off x="2911778" y="3429000"/>
            <a:ext cx="2377750" cy="2206752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Dr. </a:t>
            </a:r>
            <a:r>
              <a:rPr lang="en-US" sz="2200" dirty="0" err="1">
                <a:solidFill>
                  <a:schemeClr val="bg1"/>
                </a:solidFill>
              </a:rPr>
              <a:t>Abada</a:t>
            </a:r>
            <a:r>
              <a:rPr lang="en-US" sz="2200" dirty="0">
                <a:solidFill>
                  <a:schemeClr val="bg1"/>
                </a:solidFill>
              </a:rPr>
              <a:t>: Economic and social integration of children of immigrants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0281" y="3928204"/>
            <a:ext cx="27453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Dr. Choi: migration and effects on families and communities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509" y="988935"/>
            <a:ext cx="28882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Dr. Haan: </a:t>
            </a:r>
            <a:r>
              <a:rPr lang="fr-FR" sz="2200" dirty="0">
                <a:solidFill>
                  <a:schemeClr val="bg1"/>
                </a:solidFill>
              </a:rPr>
              <a:t>immigrant </a:t>
            </a:r>
            <a:r>
              <a:rPr lang="fr-FR" sz="2200" dirty="0" err="1">
                <a:solidFill>
                  <a:schemeClr val="bg1"/>
                </a:solidFill>
              </a:rPr>
              <a:t>settlement</a:t>
            </a:r>
            <a:r>
              <a:rPr lang="fr-FR" sz="2200" dirty="0">
                <a:solidFill>
                  <a:schemeClr val="bg1"/>
                </a:solidFill>
              </a:rPr>
              <a:t>, labour </a:t>
            </a:r>
            <a:r>
              <a:rPr lang="fr-FR" sz="2200" dirty="0" err="1">
                <a:solidFill>
                  <a:schemeClr val="bg1"/>
                </a:solidFill>
              </a:rPr>
              <a:t>market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integration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71F1EA6-38F9-4059-ACC4-C8600B875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51" y="1483246"/>
            <a:ext cx="2032000" cy="2286000"/>
          </a:xfrm>
          <a:prstGeom prst="rect">
            <a:avLst/>
          </a:prstGeom>
        </p:spPr>
      </p:pic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1209568-F4F9-4038-8240-5B7C197C3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30557"/>
            <a:ext cx="2032000" cy="2286000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1ACD5E0-FBA3-4C84-A805-6DA44F28C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0" y="2954906"/>
            <a:ext cx="2032000" cy="228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47E672-A6D9-499C-B710-AC8DCC63C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2"/>
    </mc:Choice>
    <mc:Fallback xmlns="">
      <p:transition spd="slow" advTm="2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na Zajaco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15" y="646566"/>
            <a:ext cx="6450820" cy="25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8183880" cy="7080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Aging and the Life course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36435" y="1025896"/>
            <a:ext cx="4876800" cy="1173416"/>
          </a:xfrm>
        </p:spPr>
        <p:txBody>
          <a:bodyPr>
            <a:noAutofit/>
          </a:bodyPr>
          <a:lstStyle/>
          <a:p>
            <a:pPr marL="1965960" lvl="8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Dr. </a:t>
            </a:r>
            <a:r>
              <a:rPr lang="en-US" sz="22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Zajacova</a:t>
            </a:r>
            <a:r>
              <a:rPr lang="en-US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Education, health across the life course</a:t>
            </a:r>
          </a:p>
          <a:p>
            <a:endParaRPr lang="en-CA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00201" y="3810000"/>
            <a:ext cx="4419600" cy="164416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Dr. Shuey: Health inequality across the life course, work and health</a:t>
            </a:r>
          </a:p>
        </p:txBody>
      </p: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B614DEC-D5CC-4298-87EC-55EE021B9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03" y="2878604"/>
            <a:ext cx="2228682" cy="25072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2F7C8F-87EB-4D68-9945-114B5619D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8"/>
    </mc:Choice>
    <mc:Fallback xmlns="">
      <p:transition spd="slow" advTm="2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09880B283FA478EA2693E05E4EF3D" ma:contentTypeVersion="4" ma:contentTypeDescription="Create a new document." ma:contentTypeScope="" ma:versionID="ac0fd3caf265ec25c9aedb9f47f4e6f7">
  <xsd:schema xmlns:xsd="http://www.w3.org/2001/XMLSchema" xmlns:xs="http://www.w3.org/2001/XMLSchema" xmlns:p="http://schemas.microsoft.com/office/2006/metadata/properties" xmlns:ns2="ea1a0376-3f4c-4442-9db6-e1a0e5f62f66" targetNamespace="http://schemas.microsoft.com/office/2006/metadata/properties" ma:root="true" ma:fieldsID="38e0479b24d3fea0997fda68373a2b45" ns2:_="">
    <xsd:import namespace="ea1a0376-3f4c-4442-9db6-e1a0e5f62f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a0376-3f4c-4442-9db6-e1a0e5f62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44649F-6AAA-40F0-A117-43FE8F2113C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756B3B9-5920-4390-B0EF-A5F9F28967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B817B7-2FB4-4107-8CF0-9FC4BA6FE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a0376-3f4c-4442-9db6-e1a0e5f62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637</Words>
  <Application>Microsoft Office PowerPoint</Application>
  <PresentationFormat>On-screen Show (4:3)</PresentationFormat>
  <Paragraphs>168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 2</vt:lpstr>
      <vt:lpstr>Office Theme</vt:lpstr>
      <vt:lpstr>What are YOU doing  next year?</vt:lpstr>
      <vt:lpstr>Why Western?</vt:lpstr>
      <vt:lpstr>After the MA degree</vt:lpstr>
      <vt:lpstr>After the PhD</vt:lpstr>
      <vt:lpstr>PowerPoint Presentation</vt:lpstr>
      <vt:lpstr> </vt:lpstr>
      <vt:lpstr>Inequality, power and social regulation</vt:lpstr>
      <vt:lpstr>Social demography and migration</vt:lpstr>
      <vt:lpstr>Aging and the Life course</vt:lpstr>
      <vt:lpstr>Health and Health inequality</vt:lpstr>
      <vt:lpstr>Work, occupations, and professions</vt:lpstr>
      <vt:lpstr>Collaborative graduate specialization in Migration and Ethnic Relations (MER)</vt:lpstr>
      <vt:lpstr>Collaborative graduate specialization in Transitional Justice and Post-conflict reconstruction</vt:lpstr>
      <vt:lpstr>Western’s MA program – 2 streams</vt:lpstr>
      <vt:lpstr>Western’s MA program – 2 streams</vt:lpstr>
      <vt:lpstr>Western’s PhD</vt:lpstr>
      <vt:lpstr>Funding</vt:lpstr>
      <vt:lpstr>Admission Requirements  What do we consider?</vt:lpstr>
      <vt:lpstr>MA Admission Requirements What do we consider?</vt:lpstr>
      <vt:lpstr>MA Admission Requirements  What do we consider?</vt:lpstr>
      <vt:lpstr>Deadline: January 15th, 2024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YOU doing  next year?</dc:title>
  <dc:creator>User</dc:creator>
  <cp:lastModifiedBy>Sandra Vilovski</cp:lastModifiedBy>
  <cp:revision>31</cp:revision>
  <dcterms:created xsi:type="dcterms:W3CDTF">2020-12-01T01:21:49Z</dcterms:created>
  <dcterms:modified xsi:type="dcterms:W3CDTF">2023-05-31T14:10:54Z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0x010100CC809880B283FA478EA2693E05E4EF3D</vt:lpwstr>
  </property>
</Properties>
</file>